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76" r:id="rId4"/>
    <p:sldId id="272" r:id="rId5"/>
    <p:sldId id="271" r:id="rId6"/>
    <p:sldId id="274" r:id="rId7"/>
    <p:sldId id="269" r:id="rId8"/>
    <p:sldId id="273" r:id="rId9"/>
    <p:sldId id="275" r:id="rId10"/>
    <p:sldId id="258" r:id="rId11"/>
    <p:sldId id="277" r:id="rId12"/>
    <p:sldId id="279" r:id="rId13"/>
    <p:sldId id="259" r:id="rId14"/>
    <p:sldId id="280" r:id="rId15"/>
    <p:sldId id="278" r:id="rId16"/>
    <p:sldId id="283" r:id="rId17"/>
    <p:sldId id="281" r:id="rId18"/>
    <p:sldId id="282" r:id="rId19"/>
    <p:sldId id="261" r:id="rId20"/>
    <p:sldId id="263" r:id="rId21"/>
    <p:sldId id="264" r:id="rId22"/>
    <p:sldId id="265" r:id="rId23"/>
    <p:sldId id="285" r:id="rId24"/>
    <p:sldId id="284" r:id="rId25"/>
    <p:sldId id="266" r:id="rId26"/>
    <p:sldId id="267" r:id="rId27"/>
    <p:sldId id="288" r:id="rId28"/>
    <p:sldId id="287" r:id="rId29"/>
    <p:sldId id="268" r:id="rId30"/>
    <p:sldId id="289" r:id="rId31"/>
    <p:sldId id="286" r:id="rId32"/>
    <p:sldId id="290" r:id="rId33"/>
    <p:sldId id="291" r:id="rId34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9"/>
    <p:restoredTop sz="94713"/>
  </p:normalViewPr>
  <p:slideViewPr>
    <p:cSldViewPr snapToGrid="0" snapToObjects="1">
      <p:cViewPr varScale="1">
        <p:scale>
          <a:sx n="132" d="100"/>
          <a:sy n="132" d="100"/>
        </p:scale>
        <p:origin x="168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22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37/h00402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per.46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Personality Traits effect attention and happiness in a simulated classroom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manuel.pasieka@protonmail.ch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902926" y="5707888"/>
            <a:ext cx="6843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attention, happiness and motivation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13" y="-241948"/>
            <a:ext cx="10515600" cy="1325563"/>
          </a:xfrm>
        </p:spPr>
        <p:txBody>
          <a:bodyPr/>
          <a:lstStyle/>
          <a:p>
            <a:r>
              <a:rPr lang="en-US" noProof="1"/>
              <a:t>Breakfastclub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37449" y="682550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807ACC-5513-8F4A-BD84-D3980C109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1814" y="688447"/>
            <a:ext cx="7780386" cy="4862742"/>
          </a:xfrm>
        </p:spPr>
      </p:pic>
    </p:spTree>
    <p:extLst>
      <p:ext uri="{BB962C8B-B14F-4D97-AF65-F5344CB8AC3E}">
        <p14:creationId xmlns:p14="http://schemas.microsoft.com/office/powerpoint/2010/main" val="358174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1429078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(i.e. define the classroom)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(i.e. possible behavior and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(i.e. how to select and control behavior)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589722" y="3317205"/>
            <a:ext cx="563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Number of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Individual/Group tables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FE9346E-E050-E547-81EA-188504FE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63" y="2272184"/>
            <a:ext cx="5939412" cy="3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354459" y="758972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838648" y="1570818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752022" y="875644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52" y="1621130"/>
            <a:ext cx="2664453" cy="26740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Chat        </a:t>
            </a:r>
          </a:p>
          <a:p>
            <a:pPr marL="0" indent="0">
              <a:buNone/>
            </a:pPr>
            <a:r>
              <a:rPr lang="en-US" dirty="0"/>
              <a:t>Take a break</a:t>
            </a:r>
          </a:p>
          <a:p>
            <a:pPr marL="0" indent="0">
              <a:buNone/>
            </a:pPr>
            <a:r>
              <a:rPr lang="en-US" dirty="0"/>
              <a:t>Study alone</a:t>
            </a:r>
          </a:p>
          <a:p>
            <a:pPr marL="0" indent="0">
              <a:buNone/>
            </a:pPr>
            <a:r>
              <a:rPr lang="en-US" dirty="0"/>
              <a:t>Study in groups</a:t>
            </a:r>
          </a:p>
          <a:p>
            <a:pPr marL="0" indent="0">
              <a:buNone/>
            </a:pPr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289305" y="87506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Action Scores</a:t>
            </a: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789397" y="370466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5D5F1-DC45-5740-960E-181DD44E12CA}"/>
              </a:ext>
            </a:extLst>
          </p:cNvPr>
          <p:cNvSpPr/>
          <p:nvPr/>
        </p:nvSpPr>
        <p:spPr>
          <a:xfrm>
            <a:off x="763323" y="4375595"/>
            <a:ext cx="35121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Conscientiousness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Extraversion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Agreeableness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Neuroticism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1951E-83D1-5E4C-A3BC-B8F52FD6D618}"/>
              </a:ext>
            </a:extLst>
          </p:cNvPr>
          <p:cNvGrpSpPr/>
          <p:nvPr/>
        </p:nvGrpSpPr>
        <p:grpSpPr>
          <a:xfrm>
            <a:off x="4298200" y="4405021"/>
            <a:ext cx="3165910" cy="2353858"/>
            <a:chOff x="8658324" y="4546671"/>
            <a:chExt cx="3165910" cy="2353858"/>
          </a:xfrm>
        </p:grpSpPr>
        <p:sp>
          <p:nvSpPr>
            <p:cNvPr id="64" name="Rectángulo redondeado 17">
              <a:extLst>
                <a:ext uri="{FF2B5EF4-FFF2-40B4-BE49-F238E27FC236}">
                  <a16:creationId xmlns:a16="http://schemas.microsoft.com/office/drawing/2014/main" id="{6DACE0CC-3D46-9E47-B514-EDD0FBCDC94D}"/>
                </a:ext>
              </a:extLst>
            </p:cNvPr>
            <p:cNvSpPr/>
            <p:nvPr/>
          </p:nvSpPr>
          <p:spPr>
            <a:xfrm>
              <a:off x="8658324" y="4546671"/>
              <a:ext cx="2415941" cy="81234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Interactions &amp;Environment</a:t>
              </a:r>
            </a:p>
          </p:txBody>
        </p:sp>
        <p:sp>
          <p:nvSpPr>
            <p:cNvPr id="65" name="Marcador de contenido 2">
              <a:extLst>
                <a:ext uri="{FF2B5EF4-FFF2-40B4-BE49-F238E27FC236}">
                  <a16:creationId xmlns:a16="http://schemas.microsoft.com/office/drawing/2014/main" id="{810C6E76-9279-2045-8459-482B1294DE68}"/>
                </a:ext>
              </a:extLst>
            </p:cNvPr>
            <p:cNvSpPr txBox="1">
              <a:spLocks/>
            </p:cNvSpPr>
            <p:nvPr/>
          </p:nvSpPr>
          <p:spPr>
            <a:xfrm>
              <a:off x="8658325" y="5455514"/>
              <a:ext cx="3165909" cy="14450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Other agents</a:t>
              </a:r>
            </a:p>
            <a:p>
              <a:r>
                <a:rPr lang="en-US" dirty="0"/>
                <a:t>Available Tables</a:t>
              </a:r>
            </a:p>
            <a:p>
              <a:r>
                <a:rPr lang="en-US" dirty="0"/>
                <a:t>Noise Level</a:t>
              </a:r>
            </a:p>
          </p:txBody>
        </p:sp>
      </p:grp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FBEA45E-6A28-2845-9A91-3F0FB1E6F658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167963" y="1170317"/>
            <a:ext cx="1121342" cy="5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2A61FE4-2BB9-EE41-909F-6B63EE473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58578"/>
              </p:ext>
            </p:extLst>
          </p:nvPr>
        </p:nvGraphicFramePr>
        <p:xfrm>
          <a:off x="4338567" y="1616774"/>
          <a:ext cx="607886" cy="253931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7886">
                  <a:extLst>
                    <a:ext uri="{9D8B030D-6E8A-4147-A177-3AD203B41FA5}">
                      <a16:colId xmlns:a16="http://schemas.microsoft.com/office/drawing/2014/main" val="4118873261"/>
                    </a:ext>
                  </a:extLst>
                </a:gridCol>
              </a:tblGrid>
              <a:tr h="512406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833437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026336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7465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64286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588855"/>
                  </a:ext>
                </a:extLst>
              </a:tr>
            </a:tbl>
          </a:graphicData>
        </a:graphic>
      </p:graphicFrame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CAEB104-4961-1C48-9C5C-C90E10D12B9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3205338" y="1178579"/>
            <a:ext cx="523296" cy="2821338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D6162C7-45C4-BB42-A1EF-E3ECD3327A84}"/>
              </a:ext>
            </a:extLst>
          </p:cNvPr>
          <p:cNvCxnSpPr>
            <a:cxnSpLocks/>
            <a:stCxn id="18" idx="3"/>
            <a:endCxn id="124" idx="1"/>
          </p:cNvCxnSpPr>
          <p:nvPr/>
        </p:nvCxnSpPr>
        <p:spPr>
          <a:xfrm>
            <a:off x="6705246" y="1170317"/>
            <a:ext cx="1563002" cy="2730606"/>
          </a:xfrm>
          <a:prstGeom prst="bentConnector3">
            <a:avLst>
              <a:gd name="adj1" fmla="val 76708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0B7F5C24-AF60-6841-BEA1-B4FF6FC039DE}"/>
              </a:ext>
            </a:extLst>
          </p:cNvPr>
          <p:cNvCxnSpPr>
            <a:cxnSpLocks/>
          </p:cNvCxnSpPr>
          <p:nvPr/>
        </p:nvCxnSpPr>
        <p:spPr>
          <a:xfrm flipV="1">
            <a:off x="6813531" y="3900923"/>
            <a:ext cx="1092868" cy="910271"/>
          </a:xfrm>
          <a:prstGeom prst="bentConnector3">
            <a:avLst>
              <a:gd name="adj1" fmla="val 100020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Rectángulo redondeado 17">
            <a:extLst>
              <a:ext uri="{FF2B5EF4-FFF2-40B4-BE49-F238E27FC236}">
                <a16:creationId xmlns:a16="http://schemas.microsoft.com/office/drawing/2014/main" id="{4B345F69-1800-374B-8E20-E318559D852A}"/>
              </a:ext>
            </a:extLst>
          </p:cNvPr>
          <p:cNvSpPr/>
          <p:nvPr/>
        </p:nvSpPr>
        <p:spPr>
          <a:xfrm>
            <a:off x="8268248" y="3605673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58851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define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24" y="177380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Agent Behavior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10">
            <a:extLst>
              <a:ext uri="{FF2B5EF4-FFF2-40B4-BE49-F238E27FC236}">
                <a16:creationId xmlns:a16="http://schemas.microsoft.com/office/drawing/2014/main" id="{777A1E39-4F8A-BC49-9A87-332482E095A3}"/>
              </a:ext>
            </a:extLst>
          </p:cNvPr>
          <p:cNvSpPr/>
          <p:nvPr/>
        </p:nvSpPr>
        <p:spPr>
          <a:xfrm>
            <a:off x="2819361" y="1972870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0" name="Rectángulo redondeado 17">
            <a:extLst>
              <a:ext uri="{FF2B5EF4-FFF2-40B4-BE49-F238E27FC236}">
                <a16:creationId xmlns:a16="http://schemas.microsoft.com/office/drawing/2014/main" id="{86A088A3-FC4C-3C42-A186-B1046D38195E}"/>
              </a:ext>
            </a:extLst>
          </p:cNvPr>
          <p:cNvSpPr/>
          <p:nvPr/>
        </p:nvSpPr>
        <p:spPr>
          <a:xfrm>
            <a:off x="6843947" y="1972869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Environment</a:t>
            </a:r>
          </a:p>
        </p:txBody>
      </p:sp>
      <p:sp>
        <p:nvSpPr>
          <p:cNvPr id="11" name="Rectángulo redondeado 47">
            <a:extLst>
              <a:ext uri="{FF2B5EF4-FFF2-40B4-BE49-F238E27FC236}">
                <a16:creationId xmlns:a16="http://schemas.microsoft.com/office/drawing/2014/main" id="{C3F44C73-25C1-7E45-BFC1-8D86C2DAD7C1}"/>
              </a:ext>
            </a:extLst>
          </p:cNvPr>
          <p:cNvSpPr/>
          <p:nvPr/>
        </p:nvSpPr>
        <p:spPr>
          <a:xfrm>
            <a:off x="2819360" y="505811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Pressure</a:t>
            </a:r>
          </a:p>
        </p:txBody>
      </p:sp>
      <p:sp>
        <p:nvSpPr>
          <p:cNvPr id="13" name="Rectángulo redondeado 17">
            <a:extLst>
              <a:ext uri="{FF2B5EF4-FFF2-40B4-BE49-F238E27FC236}">
                <a16:creationId xmlns:a16="http://schemas.microsoft.com/office/drawing/2014/main" id="{DEB0129E-4EE9-B749-AF64-8AF8EC966C30}"/>
              </a:ext>
            </a:extLst>
          </p:cNvPr>
          <p:cNvSpPr/>
          <p:nvPr/>
        </p:nvSpPr>
        <p:spPr>
          <a:xfrm>
            <a:off x="6843946" y="5058117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Interactions</a:t>
            </a:r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D79750C5-2D59-FA42-B787-90499A4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133" y="2068212"/>
            <a:ext cx="3285154" cy="32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47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Ensembles have different Group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system can cause emerging behaviors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9A49B-BF7D-0D4B-A2B7-8B32983F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6" y="2147508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2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126395" y="546072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  <a:endParaRPr lang="en-US" sz="2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" y="1690688"/>
            <a:ext cx="10515599" cy="454917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51514" y="257974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36512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04" y="2010285"/>
            <a:ext cx="9674192" cy="35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E927-8EA5-9949-970E-0E23949C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09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129DB-F3AF-484A-8799-4AC8A4BD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9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 - Setup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3B101F-08B0-CD47-859A-C56540132981}"/>
              </a:ext>
            </a:extLst>
          </p:cNvPr>
          <p:cNvSpPr txBox="1"/>
          <p:nvPr/>
        </p:nvSpPr>
        <p:spPr>
          <a:xfrm>
            <a:off x="1251955" y="1988234"/>
            <a:ext cx="940815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different Student Types (Personality Trait Profiles)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Classrooms with different Student Type Distributions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Run multiple simulations </a:t>
            </a:r>
            <a:r>
              <a:rPr lang="en-US" sz="2800"/>
              <a:t>per Classroom</a:t>
            </a:r>
            <a:endParaRPr lang="en-US" sz="2800" dirty="0"/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Compare groups</a:t>
            </a:r>
          </a:p>
        </p:txBody>
      </p:sp>
    </p:spTree>
    <p:extLst>
      <p:ext uri="{BB962C8B-B14F-4D97-AF65-F5344CB8AC3E}">
        <p14:creationId xmlns:p14="http://schemas.microsoft.com/office/powerpoint/2010/main" val="511882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092C53C-7CD9-D645-884F-75DB3A71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76" y="2368779"/>
            <a:ext cx="6087847" cy="3764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CD2CD-8634-E345-AB80-DF8D1E96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77052"/>
            <a:ext cx="4132745" cy="1692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B05E8-C2FD-554F-AD01-23C90EE1236B}"/>
              </a:ext>
            </a:extLst>
          </p:cNvPr>
          <p:cNvSpPr txBox="1"/>
          <p:nvPr/>
        </p:nvSpPr>
        <p:spPr>
          <a:xfrm>
            <a:off x="1422371" y="1622150"/>
            <a:ext cx="2964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Personality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34DF2-336A-1343-B07E-8C0C2096D2E3}"/>
              </a:ext>
            </a:extLst>
          </p:cNvPr>
          <p:cNvSpPr txBox="1"/>
          <p:nvPr/>
        </p:nvSpPr>
        <p:spPr>
          <a:xfrm>
            <a:off x="7017799" y="1622150"/>
            <a:ext cx="2862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Profiles</a:t>
            </a:r>
          </a:p>
        </p:txBody>
      </p: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703979-3DF3-A948-83FF-89A4FCAB1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0" r="9119" b="43431"/>
          <a:stretch/>
        </p:blipFill>
        <p:spPr>
          <a:xfrm>
            <a:off x="104065" y="1341937"/>
            <a:ext cx="5991935" cy="55160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3C6B30-1FEE-5341-AF8C-A4B26F3B6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2" r="11701"/>
          <a:stretch/>
        </p:blipFill>
        <p:spPr>
          <a:xfrm>
            <a:off x="5881962" y="2376674"/>
            <a:ext cx="6205973" cy="384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 interpretation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314802" y="2314141"/>
            <a:ext cx="11562396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students have a very strong effect on any group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students reduce group happiness and attention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Several ambitious students can not counter balance a single ADHD student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9037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838200" y="1978608"/>
            <a:ext cx="10173232" cy="341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It is possible to build an agent based model of a virtual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Agent behavior is strongly effected by Personality Profile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Predictions suggest a strong negative effect of ADHD Students on average class happiness and attention</a:t>
            </a:r>
          </a:p>
        </p:txBody>
      </p:sp>
    </p:spTree>
    <p:extLst>
      <p:ext uri="{BB962C8B-B14F-4D97-AF65-F5344CB8AC3E}">
        <p14:creationId xmlns:p14="http://schemas.microsoft.com/office/powerpoint/2010/main" val="860712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89" y="507923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4735630" y="1192755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3" b="2981"/>
          <a:stretch/>
        </p:blipFill>
        <p:spPr>
          <a:xfrm>
            <a:off x="9108614" y="1777069"/>
            <a:ext cx="1235777" cy="14262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5802396" y="2099080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4B873-83D8-EC4B-B1D8-5CE4A263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502" y="5018915"/>
            <a:ext cx="1270000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C70BE3-B9D0-FA41-AC8F-110E7446B0EC}"/>
              </a:ext>
            </a:extLst>
          </p:cNvPr>
          <p:cNvSpPr txBox="1"/>
          <p:nvPr/>
        </p:nvSpPr>
        <p:spPr>
          <a:xfrm>
            <a:off x="5885756" y="5330749"/>
            <a:ext cx="1258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Felix </a:t>
            </a:r>
            <a:r>
              <a:rPr lang="en-US" dirty="0" err="1"/>
              <a:t>Meissl</a:t>
            </a:r>
            <a:endParaRPr lang="en-US" dirty="0"/>
          </a:p>
          <a:p>
            <a:r>
              <a:rPr lang="en-US" dirty="0"/>
              <a:t>(Art Work)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AE78E-BFE0-DA41-A0F6-9D45513E53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17" t="9017" r="23345" b="40016"/>
          <a:stretch/>
        </p:blipFill>
        <p:spPr>
          <a:xfrm>
            <a:off x="9056709" y="3243469"/>
            <a:ext cx="1321905" cy="142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90BAD-15D0-1A4F-BA10-7B629CA40793}"/>
              </a:ext>
            </a:extLst>
          </p:cNvPr>
          <p:cNvSpPr txBox="1"/>
          <p:nvPr/>
        </p:nvSpPr>
        <p:spPr>
          <a:xfrm>
            <a:off x="5885756" y="3724017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Elena </a:t>
            </a:r>
            <a:r>
              <a:rPr lang="en-US" dirty="0" err="1"/>
              <a:t>Verdu</a:t>
            </a:r>
            <a:r>
              <a:rPr lang="en-US" dirty="0"/>
              <a:t> Perez</a:t>
            </a:r>
          </a:p>
          <a:p>
            <a:r>
              <a:rPr lang="en-US" dirty="0"/>
              <a:t>(Supervisor)</a:t>
            </a:r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73980" y="751343"/>
            <a:ext cx="98125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Content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 based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Personality Traits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Breakfastclub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CC40-F50D-194B-91F7-7F13267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63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27E887-22A3-B042-B0FC-CED8CA1B9D05}"/>
              </a:ext>
            </a:extLst>
          </p:cNvPr>
          <p:cNvSpPr txBox="1"/>
          <p:nvPr/>
        </p:nvSpPr>
        <p:spPr>
          <a:xfrm>
            <a:off x="838200" y="2272184"/>
            <a:ext cx="10173232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Improve classroom aggregates analysis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Interactive Simulation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Include a Teacher Agent</a:t>
            </a:r>
          </a:p>
        </p:txBody>
      </p:sp>
    </p:spTree>
    <p:extLst>
      <p:ext uri="{BB962C8B-B14F-4D97-AF65-F5344CB8AC3E}">
        <p14:creationId xmlns:p14="http://schemas.microsoft.com/office/powerpoint/2010/main" val="753971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C63E0-5609-D84D-B0AD-2C44276FF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51594" y="985559"/>
            <a:ext cx="3997089" cy="5370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90330" y="54482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D0D42-778F-574C-A289-B4EA9D114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2" t="10580" r="3551" b="7826"/>
          <a:stretch/>
        </p:blipFill>
        <p:spPr>
          <a:xfrm>
            <a:off x="4016276" y="934030"/>
            <a:ext cx="3997089" cy="5370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70933" y="54482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504F8-CAD5-E043-A451-8E9236415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2" t="10870" r="4420" b="7536"/>
          <a:stretch/>
        </p:blipFill>
        <p:spPr>
          <a:xfrm>
            <a:off x="8143316" y="985559"/>
            <a:ext cx="3997090" cy="537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823231" y="54482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</p:spTree>
    <p:extLst>
      <p:ext uri="{BB962C8B-B14F-4D97-AF65-F5344CB8AC3E}">
        <p14:creationId xmlns:p14="http://schemas.microsoft.com/office/powerpoint/2010/main" val="19943675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73270" y="177117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14257" y="177117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925626" y="183125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2511E-54B3-5B4B-9EAA-622213EF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930" r="5633" b="6257"/>
          <a:stretch/>
        </p:blipFill>
        <p:spPr>
          <a:xfrm>
            <a:off x="8296513" y="542709"/>
            <a:ext cx="3091177" cy="2989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87FC3-1C24-3245-A35F-BC1AA06E0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t="9067" r="5608" b="6119"/>
          <a:stretch/>
        </p:blipFill>
        <p:spPr>
          <a:xfrm>
            <a:off x="4511503" y="2140502"/>
            <a:ext cx="3091177" cy="2989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C6F9C6-DCFA-9848-B9D6-A3E30CB3B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3" t="9576" r="5122" b="5807"/>
          <a:stretch/>
        </p:blipFill>
        <p:spPr>
          <a:xfrm>
            <a:off x="431671" y="2159753"/>
            <a:ext cx="3091176" cy="29823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D142BFE-C3D2-7645-8A32-8B87E50D8A42}"/>
              </a:ext>
            </a:extLst>
          </p:cNvPr>
          <p:cNvGrpSpPr/>
          <p:nvPr/>
        </p:nvGrpSpPr>
        <p:grpSpPr>
          <a:xfrm>
            <a:off x="8304296" y="3531928"/>
            <a:ext cx="3166746" cy="3189547"/>
            <a:chOff x="5646107" y="4299961"/>
            <a:chExt cx="3990719" cy="41810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D8C80F-7A7A-804F-A10F-93D14C0A4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23" t="9350" r="4616" b="5393"/>
            <a:stretch/>
          </p:blipFill>
          <p:spPr>
            <a:xfrm>
              <a:off x="5646107" y="4669293"/>
              <a:ext cx="3990719" cy="38117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13CD-9179-9945-898F-A42AEF2FADD5}"/>
                </a:ext>
              </a:extLst>
            </p:cNvPr>
            <p:cNvSpPr txBox="1"/>
            <p:nvPr/>
          </p:nvSpPr>
          <p:spPr>
            <a:xfrm>
              <a:off x="6140647" y="4299961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ADHD-None-Ambitious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965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08" y="141510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65" y="354898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 dirty="0"/>
              <a:t>Schelling, T. C. (1971). Dynamics Model of Segregation. </a:t>
            </a:r>
            <a:r>
              <a:rPr lang="es-US" i="1" dirty="0"/>
              <a:t>Journal of Mathematical Sociology</a:t>
            </a:r>
            <a:r>
              <a:rPr lang="es-US" dirty="0"/>
              <a:t>, </a:t>
            </a:r>
            <a:r>
              <a:rPr lang="es-US" i="1" dirty="0"/>
              <a:t>1</a:t>
            </a:r>
            <a:r>
              <a:rPr lang="es-US" dirty="0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 dirty="0"/>
              <a:t> Perez, L., &amp; Dragicevic, S. (2009). An agent-based approach for modeling dynamics of contagious disease spread. </a:t>
            </a:r>
          </a:p>
          <a:p>
            <a:r>
              <a:rPr lang="es-US" i="1" dirty="0"/>
              <a:t>International Journal of Health Geographics</a:t>
            </a:r>
            <a:r>
              <a:rPr lang="es-US" dirty="0"/>
              <a:t>, </a:t>
            </a:r>
            <a:r>
              <a:rPr lang="es-US" i="1" dirty="0"/>
              <a:t>8</a:t>
            </a:r>
            <a:r>
              <a:rPr lang="es-US" dirty="0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measure and study personality?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Controversial but widely applied in theoretical and practical settings is the empirical OCEAN or Big Five Personality Trait model[1].</a:t>
            </a:r>
          </a:p>
          <a:p>
            <a:pPr marL="0" indent="0">
              <a:buNone/>
            </a:pPr>
            <a:endParaRPr lang="es-US" sz="16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Norman, W. T. (1963). Toward an adequate taxonomy of personality attributes. </a:t>
            </a:r>
            <a:r>
              <a:rPr lang="es-US" i="1" dirty="0"/>
              <a:t>Journal of Abnormal and Social Psychology</a:t>
            </a:r>
            <a:r>
              <a:rPr lang="es-US" dirty="0"/>
              <a:t>, </a:t>
            </a:r>
            <a:r>
              <a:rPr lang="es-US" i="1" dirty="0"/>
              <a:t>66</a:t>
            </a:r>
            <a:r>
              <a:rPr lang="es-US" dirty="0"/>
              <a:t>(6), 574–583. </a:t>
            </a:r>
            <a:r>
              <a:rPr lang="es-US" dirty="0">
                <a:hlinkClick r:id="rId2"/>
              </a:rPr>
              <a:t>https://doi.org/10.1037/h0040291</a:t>
            </a:r>
            <a:endParaRPr lang="es-US" dirty="0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 dirty="0"/>
              <a:t>Psychology in the Schools</a:t>
            </a:r>
          </a:p>
          <a:p>
            <a:r>
              <a:rPr lang="es-US" dirty="0"/>
              <a:t>[2] Asendorpf, J. B., &amp; Van Aken, M. A. G. (2003). Validity of Big Five Personality Judgments in Childhood: A 9 Year Longitudinal Study. </a:t>
            </a:r>
            <a:r>
              <a:rPr lang="es-US" i="1" dirty="0"/>
              <a:t>European Journal of Personality</a:t>
            </a:r>
            <a:r>
              <a:rPr lang="es-US" dirty="0"/>
              <a:t>, </a:t>
            </a:r>
            <a:r>
              <a:rPr lang="es-US" i="1" dirty="0"/>
              <a:t>17</a:t>
            </a:r>
            <a:r>
              <a:rPr lang="es-US" dirty="0"/>
              <a:t>(1), 1–17. </a:t>
            </a:r>
            <a:r>
              <a:rPr lang="es-US" dirty="0">
                <a:hlinkClick r:id="rId2"/>
              </a:rPr>
              <a:t>https://doi.org/10.1002/per.460</a:t>
            </a:r>
            <a:endParaRPr lang="es-US" dirty="0"/>
          </a:p>
          <a:p>
            <a:r>
              <a:rPr lang="es-US" dirty="0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 dirty="0"/>
              <a:t>Journal of Personality and Social Psychology</a:t>
            </a:r>
            <a:r>
              <a:rPr lang="es-US" dirty="0"/>
              <a:t>, </a:t>
            </a:r>
            <a:r>
              <a:rPr lang="es-US" i="1" dirty="0"/>
              <a:t>83</a:t>
            </a:r>
            <a:r>
              <a:rPr lang="es-US" dirty="0"/>
              <a:t>(2), 451–469. https://doi.org/10.1037/0022-3514.83.2.451</a:t>
            </a:r>
          </a:p>
          <a:p>
            <a:endParaRPr lang="es-US" dirty="0"/>
          </a:p>
          <a:p>
            <a:endParaRPr lang="es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we build a agent based model of a virtual classroom based on the Big Five?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7601</TotalTime>
  <Words>915</Words>
  <Application>Microsoft Macintosh PowerPoint</Application>
  <PresentationFormat>Widescreen</PresentationFormat>
  <Paragraphs>222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Tema de Office</vt:lpstr>
      <vt:lpstr>Breakfastclub</vt:lpstr>
      <vt:lpstr>How different personalities effect classroom attention and happiness?</vt:lpstr>
      <vt:lpstr>PowerPoint Presentation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Breakfastclub</vt:lpstr>
      <vt:lpstr>PowerPoint Presentation</vt:lpstr>
      <vt:lpstr>Environment</vt:lpstr>
      <vt:lpstr>The Agents</vt:lpstr>
      <vt:lpstr>Logic</vt:lpstr>
      <vt:lpstr>Agent Dynamics</vt:lpstr>
      <vt:lpstr>Agent Behavior</vt:lpstr>
      <vt:lpstr>Group Dynamics</vt:lpstr>
      <vt:lpstr>How different personalities effect classroom attention and happiness?</vt:lpstr>
      <vt:lpstr>Three phase Analysis</vt:lpstr>
      <vt:lpstr>PowerPoint Presentation</vt:lpstr>
      <vt:lpstr>PowerPoint Presentation</vt:lpstr>
      <vt:lpstr>PowerPoint Presentation</vt:lpstr>
      <vt:lpstr>Experiments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Pasieka</dc:creator>
  <cp:lastModifiedBy>Manuel Pasieka</cp:lastModifiedBy>
  <cp:revision>74</cp:revision>
  <cp:lastPrinted>2019-07-28T15:21:32Z</cp:lastPrinted>
  <dcterms:created xsi:type="dcterms:W3CDTF">2019-07-18T18:31:06Z</dcterms:created>
  <dcterms:modified xsi:type="dcterms:W3CDTF">2019-10-04T11:46:23Z</dcterms:modified>
</cp:coreProperties>
</file>